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7"/>
    <p:restoredTop sz="95226" autoAdjust="0"/>
  </p:normalViewPr>
  <p:slideViewPr>
    <p:cSldViewPr snapToGrid="0" snapToObjects="1">
      <p:cViewPr varScale="1">
        <p:scale>
          <a:sx n="94" d="100"/>
          <a:sy n="94" d="100"/>
        </p:scale>
        <p:origin x="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E039C-83F2-E147-9F2D-75C6A621E4DA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0E784-2655-D944-8273-D13A0E562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8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0E784-2655-D944-8273-D13A0E562E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60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b="0" i="0" dirty="0">
                <a:solidFill>
                  <a:srgbClr val="000000"/>
                </a:solidFill>
                <a:effectLst/>
                <a:latin typeface="Söhne"/>
              </a:rPr>
            </a:b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0E784-2655-D944-8273-D13A0E562E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87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E7120-A7D4-FA56-E060-07FB7BC41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B67DAD-A4A2-349D-3496-5BCEB602F3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7B5CAD-E749-8796-7DE9-AD9EF632BE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32929-F8C5-50A4-EF56-A47D68A5EA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0E784-2655-D944-8273-D13A0E562E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66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D3688-3CF7-B463-5165-A6AE02567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D842D3-A20E-B572-73CA-9F4CE702E6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061CBE-FCC9-2225-7902-8409DC52F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b="0" i="0" dirty="0">
                <a:solidFill>
                  <a:srgbClr val="000000"/>
                </a:solidFill>
                <a:effectLst/>
                <a:latin typeface="Söhne"/>
              </a:rPr>
            </a:br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BD693-F46B-BD24-0D6A-3D3F67FCA9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0E784-2655-D944-8273-D13A0E562E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5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5B211A-C113-BF77-047E-6904D425DF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1AEBA1-E62E-93B7-570F-73461D46A7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23C42C-3E09-0522-E84C-F2C31BE9BF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491FD-5FD0-6A8D-9885-FB9D98BA68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0E784-2655-D944-8273-D13A0E562E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15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E0E784-2655-D944-8273-D13A0E562E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9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9C04-44A4-CF4D-BCCF-91B0EC4D587F}" type="datetime1">
              <a:rPr lang="en-ZA" smtClean="0"/>
              <a:t>2024/03/08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4C807A-582D-5536-03F1-D0D54C27D9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67" y="-6349"/>
            <a:ext cx="12180730" cy="686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5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1FB4-306C-B14F-9DF4-0FD9AB22B8E7}" type="datetime1">
              <a:rPr lang="en-ZA" smtClean="0"/>
              <a:t>2024/03/08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89B79-E675-C345-883A-F23F764B154F}" type="datetime1">
              <a:rPr lang="en-ZA" smtClean="0"/>
              <a:t>2024/03/08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7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110471AB-3DFE-9A6B-799A-FC0E292FB5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8" y="0"/>
            <a:ext cx="1216946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267419" y="577970"/>
            <a:ext cx="11644221" cy="897147"/>
          </a:xfrm>
        </p:spPr>
        <p:txBody>
          <a:bodyPr>
            <a:normAutofit/>
          </a:bodyPr>
          <a:lstStyle>
            <a:lvl1pPr>
              <a:lnSpc>
                <a:spcPts val="3080"/>
              </a:lnSpc>
              <a:defRPr sz="3500" b="1">
                <a:latin typeface="+mn-lt"/>
              </a:defRPr>
            </a:lvl1pPr>
          </a:lstStyle>
          <a:p>
            <a:r>
              <a:rPr lang="en-US" dirty="0"/>
              <a:t>Heading goes here, up to maximum 2 lines, sentence case, Calibri 35pt, bold</a:t>
            </a:r>
          </a:p>
        </p:txBody>
      </p:sp>
      <p:sp>
        <p:nvSpPr>
          <p:cNvPr id="3" name="Content Placeholder 2"/>
          <p:cNvSpPr>
            <a:spLocks noGrp="1" noRot="1" noMove="1" noResize="1" noEditPoints="1" noAdjustHandles="1" noChangeArrowheads="1" noChangeShapeType="1"/>
          </p:cNvSpPr>
          <p:nvPr>
            <p:ph idx="1" hasCustomPrompt="1"/>
          </p:nvPr>
        </p:nvSpPr>
        <p:spPr>
          <a:xfrm>
            <a:off x="267419" y="1759790"/>
            <a:ext cx="11644221" cy="4839418"/>
          </a:xfrm>
        </p:spPr>
        <p:txBody>
          <a:bodyPr/>
          <a:lstStyle>
            <a:lvl1pPr algn="l">
              <a:defRPr/>
            </a:lvl1pPr>
            <a:lvl2pPr marL="536575" indent="-268288">
              <a:buFont typeface="Symbol" panose="05050102010706020507" pitchFamily="18" charset="2"/>
              <a:buChar char=""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Bullet style, Calibri 28pt, justified, not bold</a:t>
            </a:r>
          </a:p>
          <a:p>
            <a:pPr lvl="1"/>
            <a:r>
              <a:rPr lang="en-GB" dirty="0"/>
              <a:t>Tab for 2nd level bullet, Calibri 24pt, justified, not bold</a:t>
            </a:r>
          </a:p>
          <a:p>
            <a:pPr lvl="4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2CDA21-FB34-2E10-6FC6-41A385019286}"/>
              </a:ext>
            </a:extLst>
          </p:cNvPr>
          <p:cNvSpPr txBox="1">
            <a:spLocks/>
          </p:cNvSpPr>
          <p:nvPr userDrawn="1"/>
        </p:nvSpPr>
        <p:spPr>
          <a:xfrm>
            <a:off x="11371556" y="0"/>
            <a:ext cx="540084" cy="362914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6FBCE-0EFB-9341-AF14-772DDDB8FE9A}" type="slidenum">
              <a:rPr lang="en-US" sz="1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/>
              <a:t>‹#›</a:t>
            </a:fld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6901-97E9-EC48-853A-C1E7E6BC4AA2}" type="datetime1">
              <a:rPr lang="en-ZA" smtClean="0"/>
              <a:t>2024/03/08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C8E3-AC9B-484F-A89A-11D48F91BD50}" type="datetime1">
              <a:rPr lang="en-ZA" smtClean="0"/>
              <a:t>2024/03/08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5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3CD7-1148-2F44-B63B-DE7490027093}" type="datetime1">
              <a:rPr lang="en-ZA" smtClean="0"/>
              <a:t>2024/03/08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1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C203-3373-6B42-997B-6A5702094014}" type="datetime1">
              <a:rPr lang="en-ZA" smtClean="0"/>
              <a:t>2024/03/08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4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19AA-2EEB-AD4B-BFF7-1B911BDF0757}" type="datetime1">
              <a:rPr lang="en-ZA" smtClean="0"/>
              <a:t>2024/03/08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9161-6F42-1849-8689-A2198D8BC5D0}" type="datetime1">
              <a:rPr lang="en-ZA" smtClean="0"/>
              <a:t>2024/03/08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A3FC-878C-8F47-B106-AE211DEC66D8}" type="datetime1">
              <a:rPr lang="en-ZA" smtClean="0"/>
              <a:t>2024/03/08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7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792E-29FB-8649-BB25-70B41D2B30B2}" type="datetime1">
              <a:rPr lang="en-ZA" smtClean="0"/>
              <a:t>2024/03/08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FBCE-0EFB-9341-AF14-772DDDB8F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030596" y="989229"/>
            <a:ext cx="7482315" cy="1483508"/>
          </a:xfrm>
        </p:spPr>
        <p:txBody>
          <a:bodyPr vert="horz" lIns="0" tIns="0" rIns="91440" bIns="45720" rtlCol="0" anchor="b">
            <a:normAutofit/>
          </a:bodyPr>
          <a:lstStyle/>
          <a:p>
            <a:pPr algn="r">
              <a:lnSpc>
                <a:spcPts val="3600"/>
              </a:lnSpc>
            </a:pPr>
            <a:r>
              <a:rPr lang="en-GB" sz="3800" b="1" cap="all" dirty="0">
                <a:solidFill>
                  <a:schemeClr val="bg1"/>
                </a:solidFill>
                <a:latin typeface="+mn-lt"/>
              </a:rPr>
              <a:t>Integrating Sustainability Reporting in Government Accounting </a:t>
            </a:r>
          </a:p>
        </p:txBody>
      </p:sp>
      <p:sp>
        <p:nvSpPr>
          <p:cNvPr id="3" name="Subtitle 2"/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1021976" y="2690400"/>
            <a:ext cx="7482315" cy="1088648"/>
          </a:xfrm>
        </p:spPr>
        <p:txBody>
          <a:bodyPr>
            <a:normAutofit/>
          </a:bodyPr>
          <a:lstStyle/>
          <a:p>
            <a:pPr algn="r">
              <a:tabLst>
                <a:tab pos="1193800" algn="l"/>
              </a:tabLst>
            </a:pPr>
            <a:r>
              <a:rPr lang="en-GB" sz="2200" dirty="0">
                <a:solidFill>
                  <a:schemeClr val="bg1"/>
                </a:solidFill>
              </a:rPr>
              <a:t>1st AFRICAN ASSOCIATION OF ACCOUNTANTS GENERAL ANNUAL CONFERENCE 2024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39996" y="989229"/>
            <a:ext cx="1935272" cy="2483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1400" dirty="0">
                <a:solidFill>
                  <a:schemeClr val="bg1"/>
                </a:solidFill>
              </a:rPr>
              <a:t>PRESENTED BY:</a:t>
            </a:r>
          </a:p>
          <a:p>
            <a:pPr>
              <a:lnSpc>
                <a:spcPts val="1720"/>
              </a:lnSpc>
            </a:pPr>
            <a:endParaRPr lang="en-US" sz="1400" dirty="0">
              <a:solidFill>
                <a:schemeClr val="bg1"/>
              </a:solidFill>
            </a:endParaRPr>
          </a:p>
          <a:p>
            <a:pPr>
              <a:lnSpc>
                <a:spcPts val="1720"/>
              </a:lnSpc>
            </a:pPr>
            <a:r>
              <a:rPr lang="en-US" sz="1400" b="1" dirty="0">
                <a:solidFill>
                  <a:schemeClr val="bg1"/>
                </a:solidFill>
              </a:rPr>
              <a:t>Lindy Bodewig</a:t>
            </a:r>
          </a:p>
          <a:p>
            <a:pPr>
              <a:lnSpc>
                <a:spcPts val="1720"/>
              </a:lnSpc>
            </a:pPr>
            <a:endParaRPr lang="en-US" sz="1400" b="1" dirty="0">
              <a:solidFill>
                <a:schemeClr val="bg1"/>
              </a:solidFill>
            </a:endParaRPr>
          </a:p>
          <a:p>
            <a:pPr>
              <a:lnSpc>
                <a:spcPts val="1720"/>
              </a:lnSpc>
            </a:pPr>
            <a:r>
              <a:rPr lang="en-US" sz="1400" b="1" dirty="0">
                <a:solidFill>
                  <a:schemeClr val="bg1"/>
                </a:solidFill>
              </a:rPr>
              <a:t>Title:  Chief Director: Technical Support Services</a:t>
            </a:r>
          </a:p>
          <a:p>
            <a:pPr>
              <a:lnSpc>
                <a:spcPts val="1720"/>
              </a:lnSpc>
            </a:pPr>
            <a:r>
              <a:rPr lang="en-US" sz="1400" i="1" dirty="0">
                <a:solidFill>
                  <a:schemeClr val="bg1"/>
                </a:solidFill>
              </a:rPr>
              <a:t>Division – Office of the Accountant-General</a:t>
            </a:r>
          </a:p>
          <a:p>
            <a:pPr>
              <a:lnSpc>
                <a:spcPts val="1720"/>
              </a:lnSpc>
            </a:pPr>
            <a:endParaRPr lang="en-US" sz="1400" b="1" dirty="0">
              <a:solidFill>
                <a:schemeClr val="bg1"/>
              </a:solidFill>
            </a:endParaRPr>
          </a:p>
          <a:p>
            <a:pPr>
              <a:lnSpc>
                <a:spcPts val="1720"/>
              </a:lnSpc>
            </a:pPr>
            <a:r>
              <a:rPr lang="en-US" sz="1400" b="1" dirty="0">
                <a:solidFill>
                  <a:schemeClr val="bg1"/>
                </a:solidFill>
              </a:rPr>
              <a:t>Date:  20 Feb 2024</a:t>
            </a:r>
          </a:p>
        </p:txBody>
      </p:sp>
    </p:spTree>
    <p:extLst>
      <p:ext uri="{BB962C8B-B14F-4D97-AF65-F5344CB8AC3E}">
        <p14:creationId xmlns:p14="http://schemas.microsoft.com/office/powerpoint/2010/main" val="30126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Sustainability reporting in government accounting holds significant importance in Africa for several reasons: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GB" dirty="0"/>
              <a:t>Promoting Transparency and Accountability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Supporting Sustainable Development Goals (SDGs) / Agenda 2063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Attracting Investment and Aid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Managing Environmental Resources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Addressing Social and Economic Inequities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Enhancing Public Sector Efficiency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Fostering Local and Global Partnerships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Meeting International Reporting Standards</a:t>
            </a:r>
          </a:p>
        </p:txBody>
      </p:sp>
    </p:spTree>
    <p:extLst>
      <p:ext uri="{BB962C8B-B14F-4D97-AF65-F5344CB8AC3E}">
        <p14:creationId xmlns:p14="http://schemas.microsoft.com/office/powerpoint/2010/main" val="13956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47CFFD-C223-78DB-E1E7-6BAA7232C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A643-D6DD-C428-82CA-D9D5D3AC81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role of government accounting in sustainability reporting is multifaceted and crucial for ensuring transparent, accountable, and sustainable governance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C94FA-FE4C-C25E-03B0-5CFCCA558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GB" dirty="0"/>
              <a:t>Data Collection and Management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Integration of Financial and Non-Financial Information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Performance Measurement and Evaluation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Budgeting and Resource Allocation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Risk Management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Stakeholder Engagement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Compliance with Reporting Standards</a:t>
            </a:r>
          </a:p>
        </p:txBody>
      </p:sp>
    </p:spTree>
    <p:extLst>
      <p:ext uri="{BB962C8B-B14F-4D97-AF65-F5344CB8AC3E}">
        <p14:creationId xmlns:p14="http://schemas.microsoft.com/office/powerpoint/2010/main" val="18021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72652F-4EDA-B913-ED60-CCD94B87D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AD5A-41B6-9D53-E3B9-BBB1EA4CFA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Integrating sustainability reporting poses several 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A0593-F10A-219F-DFB5-793BA57699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GB" dirty="0"/>
              <a:t>Data Collection and Management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Standardization and Consistency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Capacity Building and Resource Constraints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Complexity of Reporting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Data Quality and Reliability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Stakeholder Engagement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Regulatory and Institutional Barriers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Political Will and Leadership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Measuring Impact and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97367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371CD2-3EFC-49BD-0A39-3AFA8A43A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953" y="1585752"/>
            <a:ext cx="6697047" cy="481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BD423B-E0BD-DCA5-7BAD-EF4A6B36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Integrating sustainability in the accountability cycle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72E2A0-667C-1D4B-6F4A-B53BD9C10E0A}"/>
              </a:ext>
            </a:extLst>
          </p:cNvPr>
          <p:cNvSpPr txBox="1"/>
          <p:nvPr/>
        </p:nvSpPr>
        <p:spPr>
          <a:xfrm>
            <a:off x="370145" y="1324142"/>
            <a:ext cx="207652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Agreement</a:t>
            </a:r>
          </a:p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SDGs / Agenda 2063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B60F29-DC90-6B3D-BAF2-564C5E9DF957}"/>
              </a:ext>
            </a:extLst>
          </p:cNvPr>
          <p:cNvSpPr txBox="1"/>
          <p:nvPr/>
        </p:nvSpPr>
        <p:spPr>
          <a:xfrm>
            <a:off x="789400" y="2212379"/>
            <a:ext cx="1228539" cy="73866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Development Plan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6F8D502-8E15-E5DC-C477-F052BC034747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1403670" y="1847362"/>
            <a:ext cx="4737" cy="36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3A40B5-1083-5633-FB57-D60C5262E4CA}"/>
              </a:ext>
            </a:extLst>
          </p:cNvPr>
          <p:cNvSpPr txBox="1"/>
          <p:nvPr/>
        </p:nvSpPr>
        <p:spPr>
          <a:xfrm>
            <a:off x="445006" y="4425863"/>
            <a:ext cx="1917323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 economic frameworks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396FE3-4622-966D-5E93-447CB5A5BB2D}"/>
              </a:ext>
            </a:extLst>
          </p:cNvPr>
          <p:cNvSpPr txBox="1"/>
          <p:nvPr/>
        </p:nvSpPr>
        <p:spPr>
          <a:xfrm>
            <a:off x="445007" y="3316060"/>
            <a:ext cx="1917323" cy="73866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budget and expenditure frameworks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4C2EF0-D159-1820-AD07-868164493756}"/>
              </a:ext>
            </a:extLst>
          </p:cNvPr>
          <p:cNvSpPr txBox="1"/>
          <p:nvPr/>
        </p:nvSpPr>
        <p:spPr>
          <a:xfrm>
            <a:off x="2405679" y="3408393"/>
            <a:ext cx="2636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Climate change &amp; presidential cc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Climate budget tagging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Capital and appraisal guidelines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61485E-5E31-D470-261B-C3EE292DF8CA}"/>
              </a:ext>
            </a:extLst>
          </p:cNvPr>
          <p:cNvSpPr txBox="1"/>
          <p:nvPr/>
        </p:nvSpPr>
        <p:spPr>
          <a:xfrm>
            <a:off x="2446668" y="4364307"/>
            <a:ext cx="2636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Economic strategy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Long-term fiscal and economic modelling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Carbon tax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Just transition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BE102D-42C1-46FD-C1BE-36D65887D638}"/>
              </a:ext>
            </a:extLst>
          </p:cNvPr>
          <p:cNvSpPr txBox="1"/>
          <p:nvPr/>
        </p:nvSpPr>
        <p:spPr>
          <a:xfrm>
            <a:off x="444984" y="5795239"/>
            <a:ext cx="1917323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finance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358504-6A75-BCBF-CD06-6FBD6803B9F8}"/>
              </a:ext>
            </a:extLst>
          </p:cNvPr>
          <p:cNvSpPr txBox="1"/>
          <p:nvPr/>
        </p:nvSpPr>
        <p:spPr>
          <a:xfrm>
            <a:off x="2446668" y="5595184"/>
            <a:ext cx="2636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Sustainable finance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Debt markets and equity oversight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Disaster risk management and funding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Green finance taxonomy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FFFDC0-E7D4-4051-6D4D-D6A5C4984DC2}"/>
              </a:ext>
            </a:extLst>
          </p:cNvPr>
          <p:cNvCxnSpPr>
            <a:stCxn id="7" idx="2"/>
            <a:endCxn id="23" idx="0"/>
          </p:cNvCxnSpPr>
          <p:nvPr/>
        </p:nvCxnSpPr>
        <p:spPr>
          <a:xfrm flipH="1">
            <a:off x="1403669" y="2951043"/>
            <a:ext cx="1" cy="36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4CEA1C7-7D8C-7E87-939D-124BEBE673DD}"/>
              </a:ext>
            </a:extLst>
          </p:cNvPr>
          <p:cNvCxnSpPr>
            <a:stCxn id="23" idx="2"/>
            <a:endCxn id="19" idx="0"/>
          </p:cNvCxnSpPr>
          <p:nvPr/>
        </p:nvCxnSpPr>
        <p:spPr>
          <a:xfrm flipH="1">
            <a:off x="1403668" y="4054724"/>
            <a:ext cx="1" cy="371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300757D-880D-75E9-DA36-BE8052D5E473}"/>
              </a:ext>
            </a:extLst>
          </p:cNvPr>
          <p:cNvCxnSpPr>
            <a:stCxn id="19" idx="2"/>
            <a:endCxn id="26" idx="0"/>
          </p:cNvCxnSpPr>
          <p:nvPr/>
        </p:nvCxnSpPr>
        <p:spPr>
          <a:xfrm flipH="1">
            <a:off x="1403646" y="4949083"/>
            <a:ext cx="22" cy="84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ight Brace 33">
            <a:extLst>
              <a:ext uri="{FF2B5EF4-FFF2-40B4-BE49-F238E27FC236}">
                <a16:creationId xmlns:a16="http://schemas.microsoft.com/office/drawing/2014/main" id="{AA3236F8-8D40-7661-EA33-BE3008CE8728}"/>
              </a:ext>
            </a:extLst>
          </p:cNvPr>
          <p:cNvSpPr/>
          <p:nvPr/>
        </p:nvSpPr>
        <p:spPr>
          <a:xfrm>
            <a:off x="4752975" y="1324142"/>
            <a:ext cx="741978" cy="547137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1F64F61-2151-E7A9-3A9E-C5139F2A411A}"/>
              </a:ext>
            </a:extLst>
          </p:cNvPr>
          <p:cNvCxnSpPr>
            <a:cxnSpLocks/>
          </p:cNvCxnSpPr>
          <p:nvPr/>
        </p:nvCxnSpPr>
        <p:spPr>
          <a:xfrm flipV="1">
            <a:off x="5572125" y="2447925"/>
            <a:ext cx="0" cy="1606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A19E0E0-FBE9-5A6A-74EA-7B458F2EB8F0}"/>
              </a:ext>
            </a:extLst>
          </p:cNvPr>
          <p:cNvCxnSpPr/>
          <p:nvPr/>
        </p:nvCxnSpPr>
        <p:spPr>
          <a:xfrm>
            <a:off x="5572125" y="2447925"/>
            <a:ext cx="3705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AAA5B5B-3E7D-9762-E606-05914A95B7A4}"/>
              </a:ext>
            </a:extLst>
          </p:cNvPr>
          <p:cNvSpPr txBox="1"/>
          <p:nvPr/>
        </p:nvSpPr>
        <p:spPr>
          <a:xfrm>
            <a:off x="2032479" y="1941065"/>
            <a:ext cx="1228539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Funding</a:t>
            </a:r>
          </a:p>
        </p:txBody>
      </p:sp>
    </p:spTree>
    <p:extLst>
      <p:ext uri="{BB962C8B-B14F-4D97-AF65-F5344CB8AC3E}">
        <p14:creationId xmlns:p14="http://schemas.microsoft.com/office/powerpoint/2010/main" val="52499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C765-B656-B3DC-1D9D-CE357174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dirty="0"/>
              <a:t>Importance of government’s 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A207-1DB2-60F9-E147-BCC18A993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Linking the chart of accounts to sustainability reporting requirements involves aligning financial data with non-financial sustainability indicators to provide a comprehensive view of the government’s ESG performance</a:t>
            </a:r>
            <a:endParaRPr lang="en-ZA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03D6965-BB12-5510-FE6C-898B2952CF07}"/>
              </a:ext>
            </a:extLst>
          </p:cNvPr>
          <p:cNvSpPr/>
          <p:nvPr/>
        </p:nvSpPr>
        <p:spPr>
          <a:xfrm>
            <a:off x="1256930" y="3146036"/>
            <a:ext cx="1390650" cy="790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Fund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01F52C-4395-011A-ED6B-5D7A63DC1275}"/>
              </a:ext>
            </a:extLst>
          </p:cNvPr>
          <p:cNvSpPr/>
          <p:nvPr/>
        </p:nvSpPr>
        <p:spPr>
          <a:xfrm>
            <a:off x="2834315" y="3146036"/>
            <a:ext cx="1390650" cy="790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Function/ program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D7FBE2-8A19-8B4A-A406-D40149407010}"/>
              </a:ext>
            </a:extLst>
          </p:cNvPr>
          <p:cNvSpPr/>
          <p:nvPr/>
        </p:nvSpPr>
        <p:spPr>
          <a:xfrm>
            <a:off x="4420855" y="3146036"/>
            <a:ext cx="1390650" cy="790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Economic </a:t>
            </a:r>
            <a:r>
              <a:rPr lang="en-ZA" sz="1600" dirty="0" err="1"/>
              <a:t>classif</a:t>
            </a:r>
            <a:r>
              <a:rPr lang="en-ZA" sz="1600" dirty="0"/>
              <a:t>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172E66-B9F8-6176-AB23-5EB767D47934}"/>
              </a:ext>
            </a:extLst>
          </p:cNvPr>
          <p:cNvSpPr/>
          <p:nvPr/>
        </p:nvSpPr>
        <p:spPr>
          <a:xfrm>
            <a:off x="6007395" y="3146036"/>
            <a:ext cx="1390650" cy="790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Cost centre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70D4DC1-6E00-9712-DF7E-980E153F88C8}"/>
              </a:ext>
            </a:extLst>
          </p:cNvPr>
          <p:cNvSpPr/>
          <p:nvPr/>
        </p:nvSpPr>
        <p:spPr>
          <a:xfrm>
            <a:off x="7593935" y="3146035"/>
            <a:ext cx="1394785" cy="790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Project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B9A3B4-A19F-08CD-A953-FD427792C80F}"/>
              </a:ext>
            </a:extLst>
          </p:cNvPr>
          <p:cNvSpPr/>
          <p:nvPr/>
        </p:nvSpPr>
        <p:spPr>
          <a:xfrm>
            <a:off x="9171320" y="3146034"/>
            <a:ext cx="1390650" cy="79057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/>
              <a:t>Geo. region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2C45D3-2656-17E6-9558-B4DAF43146E3}"/>
              </a:ext>
            </a:extLst>
          </p:cNvPr>
          <p:cNvSpPr txBox="1"/>
          <p:nvPr/>
        </p:nvSpPr>
        <p:spPr>
          <a:xfrm>
            <a:off x="1272795" y="4247483"/>
            <a:ext cx="1390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General funding source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E.g. grants, donor funds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64D0F8-B183-30F7-EBAC-DC8076F3957E}"/>
              </a:ext>
            </a:extLst>
          </p:cNvPr>
          <p:cNvSpPr txBox="1"/>
          <p:nvPr/>
        </p:nvSpPr>
        <p:spPr>
          <a:xfrm>
            <a:off x="1256928" y="5389353"/>
            <a:ext cx="1390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Funding for specific sustainability goals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D29D22-6195-D040-9AED-EB9907426C0D}"/>
              </a:ext>
            </a:extLst>
          </p:cNvPr>
          <p:cNvSpPr txBox="1"/>
          <p:nvPr/>
        </p:nvSpPr>
        <p:spPr>
          <a:xfrm rot="16200000">
            <a:off x="518485" y="4323385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What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0C98DF-6EDB-4D65-2389-956BAD5A17FD}"/>
              </a:ext>
            </a:extLst>
          </p:cNvPr>
          <p:cNvSpPr txBox="1"/>
          <p:nvPr/>
        </p:nvSpPr>
        <p:spPr>
          <a:xfrm rot="16200000">
            <a:off x="524612" y="5564226"/>
            <a:ext cx="78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How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FEFB9C-047A-DC17-E729-6464B279D618}"/>
              </a:ext>
            </a:extLst>
          </p:cNvPr>
          <p:cNvSpPr txBox="1"/>
          <p:nvPr/>
        </p:nvSpPr>
        <p:spPr>
          <a:xfrm>
            <a:off x="2842565" y="4247483"/>
            <a:ext cx="1390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Specific key activities of an entity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AC4DA9-20CE-A737-96C0-8E4B47293A8C}"/>
              </a:ext>
            </a:extLst>
          </p:cNvPr>
          <p:cNvSpPr txBox="1"/>
          <p:nvPr/>
        </p:nvSpPr>
        <p:spPr>
          <a:xfrm>
            <a:off x="2842565" y="5389353"/>
            <a:ext cx="1390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Activities linked to sustainability goals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E.g. conservation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2E5EE0-608A-CCFE-75E6-090C178D8C65}"/>
              </a:ext>
            </a:extLst>
          </p:cNvPr>
          <p:cNvSpPr txBox="1"/>
          <p:nvPr/>
        </p:nvSpPr>
        <p:spPr>
          <a:xfrm>
            <a:off x="4412335" y="4239667"/>
            <a:ext cx="1390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Revenue, expenditure, assets &amp; liabilities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DB70F-46B6-BD36-7880-B96A49D36EE5}"/>
              </a:ext>
            </a:extLst>
          </p:cNvPr>
          <p:cNvSpPr txBox="1"/>
          <p:nvPr/>
        </p:nvSpPr>
        <p:spPr>
          <a:xfrm>
            <a:off x="4428202" y="5358367"/>
            <a:ext cx="1390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Costs incurred on specific programs, such as conservation costs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D367EE-5EE3-2454-2EBE-724B4AE3519F}"/>
              </a:ext>
            </a:extLst>
          </p:cNvPr>
          <p:cNvSpPr txBox="1"/>
          <p:nvPr/>
        </p:nvSpPr>
        <p:spPr>
          <a:xfrm>
            <a:off x="6007395" y="4247483"/>
            <a:ext cx="139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Organisation units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2F1743-7202-EDE8-09CB-765D4457AF25}"/>
              </a:ext>
            </a:extLst>
          </p:cNvPr>
          <p:cNvSpPr txBox="1"/>
          <p:nvPr/>
        </p:nvSpPr>
        <p:spPr>
          <a:xfrm>
            <a:off x="6013839" y="5358367"/>
            <a:ext cx="1390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Organisational units involved in or responsible for sustainability programs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DB1421-EA6C-AF03-1684-F1AE526212B5}"/>
              </a:ext>
            </a:extLst>
          </p:cNvPr>
          <p:cNvSpPr txBox="1"/>
          <p:nvPr/>
        </p:nvSpPr>
        <p:spPr>
          <a:xfrm>
            <a:off x="7602455" y="4247482"/>
            <a:ext cx="139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Projects undertaken by entity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Usually long-term in nature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40E7FA-3132-328C-04C1-EFA9E8DF47ED}"/>
              </a:ext>
            </a:extLst>
          </p:cNvPr>
          <p:cNvSpPr txBox="1"/>
          <p:nvPr/>
        </p:nvSpPr>
        <p:spPr>
          <a:xfrm>
            <a:off x="7550447" y="5358367"/>
            <a:ext cx="1442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Infrastructure projects linked to sustainability prog or funding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5D46F-E01E-6F47-1257-73BE7F15EDD5}"/>
              </a:ext>
            </a:extLst>
          </p:cNvPr>
          <p:cNvSpPr txBox="1"/>
          <p:nvPr/>
        </p:nvSpPr>
        <p:spPr>
          <a:xfrm>
            <a:off x="9121645" y="4247038"/>
            <a:ext cx="139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Geographic location of where expenditure is incurred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AC81803-072F-BD0A-15F5-4CF6CC280588}"/>
              </a:ext>
            </a:extLst>
          </p:cNvPr>
          <p:cNvSpPr txBox="1"/>
          <p:nvPr/>
        </p:nvSpPr>
        <p:spPr>
          <a:xfrm>
            <a:off x="9121645" y="5389353"/>
            <a:ext cx="1390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Communities or areas benefiting from the programs or funding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BFA6C5-27DB-B62C-7046-9DEAAD3A367E}"/>
              </a:ext>
            </a:extLst>
          </p:cNvPr>
          <p:cNvSpPr/>
          <p:nvPr/>
        </p:nvSpPr>
        <p:spPr>
          <a:xfrm>
            <a:off x="1222214" y="2990850"/>
            <a:ext cx="1481486" cy="3762375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43D65F-48B5-0320-2898-2BCA01CAD745}"/>
              </a:ext>
            </a:extLst>
          </p:cNvPr>
          <p:cNvSpPr/>
          <p:nvPr/>
        </p:nvSpPr>
        <p:spPr>
          <a:xfrm>
            <a:off x="2784892" y="2990850"/>
            <a:ext cx="1481486" cy="3762375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325541A-6D2F-90BA-247D-C418F32308DD}"/>
              </a:ext>
            </a:extLst>
          </p:cNvPr>
          <p:cNvSpPr/>
          <p:nvPr/>
        </p:nvSpPr>
        <p:spPr>
          <a:xfrm>
            <a:off x="7552078" y="3019425"/>
            <a:ext cx="1481486" cy="3762375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014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76D8-17EA-2F3B-D0FE-5BBE9BC4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dirty="0"/>
              <a:t>Existing reporting guidance and what to expect from the IPSASB…..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714884-BE33-C6EF-51B8-0351973D5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005" y="1538127"/>
            <a:ext cx="6697047" cy="48152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E4B535-D217-5475-B796-4660AF30F2BC}"/>
              </a:ext>
            </a:extLst>
          </p:cNvPr>
          <p:cNvSpPr txBox="1"/>
          <p:nvPr/>
        </p:nvSpPr>
        <p:spPr>
          <a:xfrm>
            <a:off x="8866445" y="1576394"/>
            <a:ext cx="2076523" cy="73866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RPG 3:  Reporting Service Performance Information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FD98E5-62D1-F992-A051-4CC2A83C688E}"/>
              </a:ext>
            </a:extLst>
          </p:cNvPr>
          <p:cNvCxnSpPr>
            <a:stCxn id="7" idx="1"/>
          </p:cNvCxnSpPr>
          <p:nvPr/>
        </p:nvCxnSpPr>
        <p:spPr>
          <a:xfrm flipH="1">
            <a:off x="8162925" y="1945726"/>
            <a:ext cx="703520" cy="27359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4410BE0-7DCC-5EB6-D140-219F67F50733}"/>
              </a:ext>
            </a:extLst>
          </p:cNvPr>
          <p:cNvSpPr txBox="1"/>
          <p:nvPr/>
        </p:nvSpPr>
        <p:spPr>
          <a:xfrm>
            <a:off x="417590" y="3059668"/>
            <a:ext cx="2076523" cy="73866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RPG 3:  Reporting Service Performance Information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40F5D31-A7D2-3B96-BB5E-8CDDED5BA35E}"/>
              </a:ext>
            </a:extLst>
          </p:cNvPr>
          <p:cNvCxnSpPr>
            <a:endCxn id="10" idx="3"/>
          </p:cNvCxnSpPr>
          <p:nvPr/>
        </p:nvCxnSpPr>
        <p:spPr>
          <a:xfrm flipH="1" flipV="1">
            <a:off x="2494113" y="3429000"/>
            <a:ext cx="591987" cy="62865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660D992-1FC9-6533-AB2F-4216541FEE8A}"/>
              </a:ext>
            </a:extLst>
          </p:cNvPr>
          <p:cNvSpPr txBox="1"/>
          <p:nvPr/>
        </p:nvSpPr>
        <p:spPr>
          <a:xfrm>
            <a:off x="417590" y="3848198"/>
            <a:ext cx="2076523" cy="73866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RPG 2:  Financial Statement Discussion and Analysis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B6F8EE-BBAE-D067-03CE-FF3ECF5DF288}"/>
              </a:ext>
            </a:extLst>
          </p:cNvPr>
          <p:cNvCxnSpPr>
            <a:endCxn id="13" idx="3"/>
          </p:cNvCxnSpPr>
          <p:nvPr/>
        </p:nvCxnSpPr>
        <p:spPr>
          <a:xfrm flipH="1" flipV="1">
            <a:off x="2494113" y="4217530"/>
            <a:ext cx="591987" cy="36933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DFE9CA0-4618-552D-346E-737DAAEF75D1}"/>
              </a:ext>
            </a:extLst>
          </p:cNvPr>
          <p:cNvSpPr txBox="1"/>
          <p:nvPr/>
        </p:nvSpPr>
        <p:spPr>
          <a:xfrm>
            <a:off x="275721" y="5081594"/>
            <a:ext cx="2076523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IPSAS 24: Presentation of Budget Information in the Financial Statements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1C60BE-C224-C758-540A-4B3E50CBD34C}"/>
              </a:ext>
            </a:extLst>
          </p:cNvPr>
          <p:cNvSpPr txBox="1"/>
          <p:nvPr/>
        </p:nvSpPr>
        <p:spPr>
          <a:xfrm>
            <a:off x="750246" y="6220153"/>
            <a:ext cx="207652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IPSAS 18:  Segment Reporting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9A1BBC-8B53-0B0D-0C06-DB6535FF50A5}"/>
              </a:ext>
            </a:extLst>
          </p:cNvPr>
          <p:cNvCxnSpPr>
            <a:endCxn id="16" idx="3"/>
          </p:cNvCxnSpPr>
          <p:nvPr/>
        </p:nvCxnSpPr>
        <p:spPr>
          <a:xfrm flipH="1">
            <a:off x="2352244" y="4848225"/>
            <a:ext cx="600506" cy="710423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0DF1EF-600A-0DE5-FC5A-6861E4D203CA}"/>
              </a:ext>
            </a:extLst>
          </p:cNvPr>
          <p:cNvCxnSpPr/>
          <p:nvPr/>
        </p:nvCxnSpPr>
        <p:spPr>
          <a:xfrm flipH="1">
            <a:off x="2652497" y="5203436"/>
            <a:ext cx="652678" cy="101671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A7D9294-56DA-4174-BCBA-ACB233E10F59}"/>
              </a:ext>
            </a:extLst>
          </p:cNvPr>
          <p:cNvSpPr txBox="1"/>
          <p:nvPr/>
        </p:nvSpPr>
        <p:spPr>
          <a:xfrm>
            <a:off x="9248271" y="3424244"/>
            <a:ext cx="2076523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IPSAS 24: Presentation of Budget Information in the Financial Statements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35845FF-310F-D296-BA03-4FFB1AC34BDB}"/>
              </a:ext>
            </a:extLst>
          </p:cNvPr>
          <p:cNvCxnSpPr>
            <a:stCxn id="23" idx="1"/>
          </p:cNvCxnSpPr>
          <p:nvPr/>
        </p:nvCxnSpPr>
        <p:spPr>
          <a:xfrm flipH="1">
            <a:off x="8514685" y="3901298"/>
            <a:ext cx="733586" cy="15635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05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7FF93F-40B1-E1DF-6274-771235F73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2203-1224-F1F2-64F9-AD37C174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dirty="0"/>
              <a:t>Existing reporting guidance and what to expect from the IPSASB…..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D4E9-98A5-BA78-FD03-77ABAF0B7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19" y="1759790"/>
            <a:ext cx="11644221" cy="483941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/>
              <a:t>Climate related disclosures (ISSB publication combined with GRI)</a:t>
            </a:r>
          </a:p>
          <a:p>
            <a:pPr lvl="0">
              <a:spcAft>
                <a:spcPts val="600"/>
              </a:spcAft>
            </a:pPr>
            <a:r>
              <a:rPr lang="en-GB" dirty="0"/>
              <a:t>Natural resources </a:t>
            </a:r>
            <a:r>
              <a:rPr lang="en-GB" dirty="0">
                <a:sym typeface="Wingdings" panose="05000000000000000000" pitchFamily="2" charset="2"/>
              </a:rPr>
              <a:t> Standard on natural resources (under development), Exposure draft on Exploration for and Evaluation of Mineral Resources, also Stripping Costs in the Production Phase of a Surface Mine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28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14162E-BC8D-F0BE-8CF2-EF9597CD0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19F9-4377-9CF1-1B75-21AD22FD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89" y="2557373"/>
            <a:ext cx="11644221" cy="897147"/>
          </a:xfrm>
        </p:spPr>
        <p:txBody>
          <a:bodyPr>
            <a:noAutofit/>
          </a:bodyPr>
          <a:lstStyle/>
          <a:p>
            <a:pPr algn="ctr"/>
            <a:r>
              <a:rPr lang="en-ZA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1346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T colours">
      <a:dk1>
        <a:srgbClr val="000000"/>
      </a:dk1>
      <a:lt1>
        <a:sysClr val="window" lastClr="FFFFFF"/>
      </a:lt1>
      <a:dk2>
        <a:srgbClr val="BFBFBF"/>
      </a:dk2>
      <a:lt2>
        <a:srgbClr val="D8D8D8"/>
      </a:lt2>
      <a:accent1>
        <a:srgbClr val="B5111A"/>
      </a:accent1>
      <a:accent2>
        <a:srgbClr val="DCB95B"/>
      </a:accent2>
      <a:accent3>
        <a:srgbClr val="939598"/>
      </a:accent3>
      <a:accent4>
        <a:srgbClr val="F5833C"/>
      </a:accent4>
      <a:accent5>
        <a:srgbClr val="00A0D9"/>
      </a:accent5>
      <a:accent6>
        <a:srgbClr val="0AA145"/>
      </a:accent6>
      <a:hlink>
        <a:srgbClr val="006AA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507</Words>
  <Application>Microsoft Office PowerPoint</Application>
  <PresentationFormat>Widescreen</PresentationFormat>
  <Paragraphs>100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Söhne</vt:lpstr>
      <vt:lpstr>Symbol</vt:lpstr>
      <vt:lpstr>Office Theme</vt:lpstr>
      <vt:lpstr>Integrating Sustainability Reporting in Government Accounting </vt:lpstr>
      <vt:lpstr>Sustainability reporting in government accounting holds significant importance in Africa for several reasons:</vt:lpstr>
      <vt:lpstr>The role of government accounting in sustainability reporting is multifaceted and crucial for ensuring transparent, accountable, and sustainable governance</vt:lpstr>
      <vt:lpstr>Integrating sustainability reporting poses several challenges</vt:lpstr>
      <vt:lpstr>Integrating sustainability in the accountability cycle</vt:lpstr>
      <vt:lpstr>Importance of government’s chart of accounts</vt:lpstr>
      <vt:lpstr>Existing reporting guidance and what to expect from the IPSASB…..</vt:lpstr>
      <vt:lpstr>Existing reporting guidance and what to expect from the IPSASB…..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Keneuoe Mojaki</cp:lastModifiedBy>
  <cp:revision>544</cp:revision>
  <dcterms:created xsi:type="dcterms:W3CDTF">2017-06-12T08:43:34Z</dcterms:created>
  <dcterms:modified xsi:type="dcterms:W3CDTF">2024-03-08T07:50:33Z</dcterms:modified>
</cp:coreProperties>
</file>